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3" r:id="rId9"/>
    <p:sldId id="264" r:id="rId10"/>
    <p:sldId id="265" r:id="rId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9" autoAdjust="0"/>
    <p:restoredTop sz="94660"/>
  </p:normalViewPr>
  <p:slideViewPr>
    <p:cSldViewPr>
      <p:cViewPr varScale="1">
        <p:scale>
          <a:sx n="91" d="100"/>
          <a:sy n="91" d="100"/>
        </p:scale>
        <p:origin x="-1075"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6C124C-D101-4567-954E-C11568D4E73A}" type="datetimeFigureOut">
              <a:rPr lang="es-AR" smtClean="0"/>
              <a:pPr/>
              <a:t>30/09/2020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6F6C3E4-E6F5-4C57-B183-10300F330868}" type="slidenum">
              <a:rPr lang="es-AR" smtClean="0"/>
              <a:pPr/>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contrast="-20000"/>
          </a:blip>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C124C-D101-4567-954E-C11568D4E73A}" type="datetimeFigureOut">
              <a:rPr lang="es-AR" smtClean="0"/>
              <a:pPr/>
              <a:t>30/09/2020</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6C3E4-E6F5-4C57-B183-10300F330868}"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792087"/>
          </a:xfrm>
        </p:spPr>
        <p:txBody>
          <a:bodyPr>
            <a:normAutofit/>
          </a:bodyPr>
          <a:lstStyle/>
          <a:p>
            <a:r>
              <a:rPr lang="es-AR" sz="2800" dirty="0" smtClean="0"/>
              <a:t>Pastizal pampeano</a:t>
            </a:r>
            <a:endParaRPr lang="es-AR" sz="2800" dirty="0"/>
          </a:p>
        </p:txBody>
      </p:sp>
      <p:sp>
        <p:nvSpPr>
          <p:cNvPr id="3" name="2 Subtítulo"/>
          <p:cNvSpPr>
            <a:spLocks noGrp="1"/>
          </p:cNvSpPr>
          <p:nvPr>
            <p:ph type="subTitle" idx="1"/>
          </p:nvPr>
        </p:nvSpPr>
        <p:spPr>
          <a:xfrm>
            <a:off x="323528" y="1124744"/>
            <a:ext cx="4104456" cy="5328592"/>
          </a:xfrm>
        </p:spPr>
        <p:txBody>
          <a:bodyPr>
            <a:normAutofit/>
          </a:bodyPr>
          <a:lstStyle/>
          <a:p>
            <a:r>
              <a:rPr lang="es-AR" sz="1800" dirty="0" smtClean="0">
                <a:solidFill>
                  <a:schemeClr val="tx1"/>
                </a:solidFill>
              </a:rPr>
              <a:t>¿Que Es?</a:t>
            </a:r>
          </a:p>
          <a:p>
            <a:pPr algn="l"/>
            <a:r>
              <a:rPr lang="es-AR" sz="1800" dirty="0" smtClean="0">
                <a:solidFill>
                  <a:schemeClr val="tx1"/>
                </a:solidFill>
              </a:rPr>
              <a:t>El</a:t>
            </a:r>
            <a:r>
              <a:rPr lang="es-AR" sz="1800" dirty="0">
                <a:solidFill>
                  <a:schemeClr val="tx1"/>
                </a:solidFill>
              </a:rPr>
              <a:t> </a:t>
            </a:r>
            <a:r>
              <a:rPr lang="es-AR" sz="1800" b="1" dirty="0">
                <a:solidFill>
                  <a:schemeClr val="tx1"/>
                </a:solidFill>
              </a:rPr>
              <a:t>pastizal pampeano </a:t>
            </a:r>
            <a:r>
              <a:rPr lang="es-AR" sz="1800" dirty="0">
                <a:solidFill>
                  <a:schemeClr val="tx1"/>
                </a:solidFill>
              </a:rPr>
              <a:t>es una </a:t>
            </a:r>
            <a:r>
              <a:rPr lang="es-AR" sz="1800" dirty="0" smtClean="0">
                <a:solidFill>
                  <a:schemeClr val="tx1"/>
                </a:solidFill>
              </a:rPr>
              <a:t>eco región </a:t>
            </a:r>
            <a:r>
              <a:rPr lang="es-AR" sz="1800" dirty="0">
                <a:solidFill>
                  <a:schemeClr val="tx1"/>
                </a:solidFill>
              </a:rPr>
              <a:t>que cubre varias áreas en </a:t>
            </a:r>
            <a:r>
              <a:rPr lang="es-AR" sz="1800" dirty="0" smtClean="0">
                <a:solidFill>
                  <a:schemeClr val="tx1"/>
                </a:solidFill>
              </a:rPr>
              <a:t>Uruguay, sur de Brasil y parte de Paraguay. </a:t>
            </a:r>
            <a:r>
              <a:rPr lang="es-AR" sz="1800" dirty="0">
                <a:solidFill>
                  <a:schemeClr val="tx1"/>
                </a:solidFill>
              </a:rPr>
              <a:t>Sin embargo, la mayor parte de estos </a:t>
            </a:r>
            <a:r>
              <a:rPr lang="es-AR" sz="1800" dirty="0" smtClean="0">
                <a:solidFill>
                  <a:schemeClr val="tx1"/>
                </a:solidFill>
              </a:rPr>
              <a:t>pastizales pampeanos </a:t>
            </a:r>
            <a:r>
              <a:rPr lang="es-AR" sz="1800" dirty="0">
                <a:solidFill>
                  <a:schemeClr val="tx1"/>
                </a:solidFill>
              </a:rPr>
              <a:t>se encuentran en </a:t>
            </a:r>
            <a:r>
              <a:rPr lang="es-AR" sz="1800" dirty="0" smtClean="0">
                <a:solidFill>
                  <a:schemeClr val="tx1"/>
                </a:solidFill>
              </a:rPr>
              <a:t>Argentina </a:t>
            </a:r>
            <a:r>
              <a:rPr lang="es-AR" sz="1800" dirty="0">
                <a:solidFill>
                  <a:schemeClr val="tx1"/>
                </a:solidFill>
              </a:rPr>
              <a:t>Por otro lado, el término pampa tiene su origen en el quechua y significa </a:t>
            </a:r>
            <a:r>
              <a:rPr lang="es-AR" sz="1800" i="1" dirty="0">
                <a:solidFill>
                  <a:schemeClr val="tx1"/>
                </a:solidFill>
              </a:rPr>
              <a:t>llanura</a:t>
            </a:r>
            <a:r>
              <a:rPr lang="es-AR" sz="1800" dirty="0">
                <a:solidFill>
                  <a:schemeClr val="tx1"/>
                </a:solidFill>
              </a:rPr>
              <a:t>, específicamente </a:t>
            </a:r>
            <a:r>
              <a:rPr lang="es-AR" sz="1800" i="1" dirty="0">
                <a:solidFill>
                  <a:schemeClr val="tx1"/>
                </a:solidFill>
              </a:rPr>
              <a:t>llanura entre montañas</a:t>
            </a:r>
            <a:r>
              <a:rPr lang="es-AR" sz="1800" dirty="0">
                <a:solidFill>
                  <a:schemeClr val="tx1"/>
                </a:solidFill>
              </a:rPr>
              <a:t>. Esta llanura fue descubierta por los españoles en el siglo XVI. El descubrimiento se hizo en el curso de una expedición que provenía de la región andina. En lo que respecta al término pastizal, este refiere cualquier tipo de ecosistema donde predomine la vegetación herbácea</a:t>
            </a:r>
            <a:r>
              <a:rPr lang="es-AR" sz="1800" dirty="0" smtClean="0">
                <a:solidFill>
                  <a:schemeClr val="tx1"/>
                </a:solidFill>
              </a:rPr>
              <a:t>. </a:t>
            </a:r>
            <a:endParaRPr lang="es-AR" sz="1800" dirty="0">
              <a:solidFill>
                <a:schemeClr val="tx1"/>
              </a:solidFill>
            </a:endParaRPr>
          </a:p>
        </p:txBody>
      </p:sp>
      <p:pic>
        <p:nvPicPr>
          <p:cNvPr id="11266" name="Picture 2" descr="Especies de la Flora Pampeana - Recursos Naturales"/>
          <p:cNvPicPr>
            <a:picLocks noChangeAspect="1" noChangeArrowheads="1"/>
          </p:cNvPicPr>
          <p:nvPr/>
        </p:nvPicPr>
        <p:blipFill>
          <a:blip r:embed="rId2" cstate="print"/>
          <a:srcRect/>
          <a:stretch>
            <a:fillRect/>
          </a:stretch>
        </p:blipFill>
        <p:spPr bwMode="auto">
          <a:xfrm>
            <a:off x="5292080" y="1124744"/>
            <a:ext cx="3672408" cy="2937927"/>
          </a:xfrm>
          <a:prstGeom prst="rect">
            <a:avLst/>
          </a:prstGeom>
          <a:noFill/>
        </p:spPr>
      </p:pic>
      <p:pic>
        <p:nvPicPr>
          <p:cNvPr id="11268" name="Picture 4" descr="El Pastizal Pampeano"/>
          <p:cNvPicPr>
            <a:picLocks noChangeAspect="1" noChangeArrowheads="1"/>
          </p:cNvPicPr>
          <p:nvPr/>
        </p:nvPicPr>
        <p:blipFill>
          <a:blip r:embed="rId3" cstate="print"/>
          <a:srcRect/>
          <a:stretch>
            <a:fillRect/>
          </a:stretch>
        </p:blipFill>
        <p:spPr bwMode="auto">
          <a:xfrm>
            <a:off x="5292080" y="4221088"/>
            <a:ext cx="3677931" cy="2448272"/>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778098"/>
          </a:xfrm>
        </p:spPr>
        <p:txBody>
          <a:bodyPr>
            <a:normAutofit/>
          </a:bodyPr>
          <a:lstStyle/>
          <a:p>
            <a:r>
              <a:rPr lang="es-AR" sz="3200" dirty="0" smtClean="0"/>
              <a:t>Imágenes del Pre Delta</a:t>
            </a:r>
            <a:endParaRPr lang="es-AR" sz="3200" dirty="0"/>
          </a:p>
        </p:txBody>
      </p:sp>
      <p:pic>
        <p:nvPicPr>
          <p:cNvPr id="21506" name="Picture 2" descr="Por prevención, aislaron a nueve guardaparques del Parque Pre Delta -  Sociedad - Elonce.com"/>
          <p:cNvPicPr>
            <a:picLocks noChangeAspect="1" noChangeArrowheads="1"/>
          </p:cNvPicPr>
          <p:nvPr/>
        </p:nvPicPr>
        <p:blipFill>
          <a:blip r:embed="rId2" cstate="print"/>
          <a:srcRect/>
          <a:stretch>
            <a:fillRect/>
          </a:stretch>
        </p:blipFill>
        <p:spPr bwMode="auto">
          <a:xfrm>
            <a:off x="179512" y="1268760"/>
            <a:ext cx="4968552" cy="2307521"/>
          </a:xfrm>
          <a:prstGeom prst="rect">
            <a:avLst/>
          </a:prstGeom>
          <a:noFill/>
        </p:spPr>
      </p:pic>
      <p:sp>
        <p:nvSpPr>
          <p:cNvPr id="21508" name="AutoShape 4" descr="Parque nacional Pre-delta: ubicación, actividades, flora, y má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1510" name="AutoShape 6" descr="Parque nacional Pre-delta: ubicación, actividades, flora, y má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1512" name="AutoShape 8" descr="Parque nacional Pre-delta: ubicación, actividades, flora, y má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1514" name="Picture 10" descr="Visitan el Parque Nacional Pre Delta unas 100.000 personas por año - Paraná  - Elonce.com"/>
          <p:cNvPicPr>
            <a:picLocks noChangeAspect="1" noChangeArrowheads="1"/>
          </p:cNvPicPr>
          <p:nvPr/>
        </p:nvPicPr>
        <p:blipFill>
          <a:blip r:embed="rId3" cstate="print"/>
          <a:srcRect/>
          <a:stretch>
            <a:fillRect/>
          </a:stretch>
        </p:blipFill>
        <p:spPr bwMode="auto">
          <a:xfrm>
            <a:off x="179512" y="3789040"/>
            <a:ext cx="3863752" cy="2897814"/>
          </a:xfrm>
          <a:prstGeom prst="rect">
            <a:avLst/>
          </a:prstGeom>
          <a:noFill/>
        </p:spPr>
      </p:pic>
      <p:pic>
        <p:nvPicPr>
          <p:cNvPr id="21516" name="Picture 12" descr="Cerraron el Pre Delta de Diamante por la creciente del río Paraná |  Inundaciones"/>
          <p:cNvPicPr>
            <a:picLocks noChangeAspect="1" noChangeArrowheads="1"/>
          </p:cNvPicPr>
          <p:nvPr/>
        </p:nvPicPr>
        <p:blipFill>
          <a:blip r:embed="rId4" cstate="print"/>
          <a:srcRect/>
          <a:stretch>
            <a:fillRect/>
          </a:stretch>
        </p:blipFill>
        <p:spPr bwMode="auto">
          <a:xfrm>
            <a:off x="4283968" y="3789040"/>
            <a:ext cx="4719481" cy="2880320"/>
          </a:xfrm>
          <a:prstGeom prst="rect">
            <a:avLst/>
          </a:prstGeom>
          <a:noFill/>
        </p:spPr>
      </p:pic>
      <p:pic>
        <p:nvPicPr>
          <p:cNvPr id="21518" name="Picture 14" descr="Parque Nacional Pre Delta - Diamante"/>
          <p:cNvPicPr>
            <a:picLocks noChangeAspect="1" noChangeArrowheads="1"/>
          </p:cNvPicPr>
          <p:nvPr/>
        </p:nvPicPr>
        <p:blipFill>
          <a:blip r:embed="rId5" cstate="print"/>
          <a:srcRect/>
          <a:stretch>
            <a:fillRect/>
          </a:stretch>
        </p:blipFill>
        <p:spPr bwMode="auto">
          <a:xfrm>
            <a:off x="5292080" y="1268760"/>
            <a:ext cx="3707904" cy="22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AR" sz="2800" dirty="0" smtClean="0"/>
              <a:t>Principales Características</a:t>
            </a:r>
            <a:endParaRPr lang="es-AR" sz="2800" dirty="0"/>
          </a:p>
        </p:txBody>
      </p:sp>
      <p:sp>
        <p:nvSpPr>
          <p:cNvPr id="3" name="2 Marcador de contenido"/>
          <p:cNvSpPr>
            <a:spLocks noGrp="1"/>
          </p:cNvSpPr>
          <p:nvPr>
            <p:ph idx="1"/>
          </p:nvPr>
        </p:nvSpPr>
        <p:spPr>
          <a:xfrm>
            <a:off x="457200" y="1268760"/>
            <a:ext cx="4042792" cy="5328592"/>
          </a:xfrm>
        </p:spPr>
        <p:txBody>
          <a:bodyPr>
            <a:normAutofit fontScale="85000" lnSpcReduction="20000"/>
          </a:bodyPr>
          <a:lstStyle/>
          <a:p>
            <a:r>
              <a:rPr lang="es-AR" sz="1800" dirty="0"/>
              <a:t>Fertilidad</a:t>
            </a:r>
          </a:p>
          <a:p>
            <a:pPr>
              <a:buNone/>
            </a:pPr>
            <a:r>
              <a:rPr lang="es-AR" sz="1800" dirty="0"/>
              <a:t>	</a:t>
            </a:r>
            <a:r>
              <a:rPr lang="es-AR" sz="1800" dirty="0" smtClean="0"/>
              <a:t>El </a:t>
            </a:r>
            <a:r>
              <a:rPr lang="es-AR" sz="1800" dirty="0"/>
              <a:t>pastizal pampeano es una de las zonas más fértiles del mundo. La composición de la tierra no es uniforme en toda la extensión pampeana. Pero hay predominancia de tierras negras, muy ricas químicamente y con una intensa actividad </a:t>
            </a:r>
            <a:r>
              <a:rPr lang="es-AR" sz="1800" dirty="0" smtClean="0"/>
              <a:t>biológica. Estas </a:t>
            </a:r>
            <a:r>
              <a:rPr lang="es-AR" sz="1800" dirty="0"/>
              <a:t>tierras están mezcladas con finas partículas minerales, lo que ha favorecido la formación de una espesa capa de humus</a:t>
            </a:r>
            <a:r>
              <a:rPr lang="es-AR" sz="1800" dirty="0" smtClean="0"/>
              <a:t>.</a:t>
            </a:r>
          </a:p>
          <a:p>
            <a:r>
              <a:rPr lang="es-AR" sz="1800" dirty="0"/>
              <a:t>Pendiente</a:t>
            </a:r>
          </a:p>
          <a:p>
            <a:pPr>
              <a:buNone/>
            </a:pPr>
            <a:r>
              <a:rPr lang="es-AR" sz="1800" dirty="0" smtClean="0"/>
              <a:t>	Por </a:t>
            </a:r>
            <a:r>
              <a:rPr lang="es-AR" sz="1800" dirty="0"/>
              <a:t>otra parte, la pampa tiene una pendiente gradual de noroeste a sureste. Pasa de 500 m s.n.m. a 20 m s.n.m. Esto crea una pendiente que facilita el drenaje de las aguas estancadas y favorece la agricultura</a:t>
            </a:r>
            <a:r>
              <a:rPr lang="es-AR" sz="1800" dirty="0" smtClean="0"/>
              <a:t>.</a:t>
            </a:r>
          </a:p>
          <a:p>
            <a:r>
              <a:rPr lang="es-AR" sz="1800" dirty="0"/>
              <a:t>Zonas desérticas y húmedas</a:t>
            </a:r>
          </a:p>
          <a:p>
            <a:pPr>
              <a:buNone/>
            </a:pPr>
            <a:r>
              <a:rPr lang="es-AR" sz="1800" dirty="0" smtClean="0"/>
              <a:t>	La </a:t>
            </a:r>
            <a:r>
              <a:rPr lang="es-AR" sz="1800" dirty="0"/>
              <a:t>zona seca occidental es en gran parte estéril con campos de sal, desiertos arenosos y arroyos salobres. Hacia el este, en un área más pequeña, se encuentran las secciones húmedas de la </a:t>
            </a:r>
            <a:r>
              <a:rPr lang="es-AR" sz="1800" dirty="0" smtClean="0"/>
              <a:t>pampa.</a:t>
            </a:r>
          </a:p>
          <a:p>
            <a:pPr>
              <a:buNone/>
            </a:pPr>
            <a:r>
              <a:rPr lang="es-AR" sz="1800" dirty="0"/>
              <a:t>	</a:t>
            </a:r>
            <a:r>
              <a:rPr lang="es-AR" sz="1800" dirty="0" smtClean="0"/>
              <a:t>Incluye </a:t>
            </a:r>
            <a:r>
              <a:rPr lang="es-AR" sz="1800" dirty="0"/>
              <a:t>parte de la provincia de Buenos Aires, centro económico de Argentina y el área más poblada del país.</a:t>
            </a:r>
          </a:p>
          <a:p>
            <a:endParaRPr lang="es-AR" sz="1800" dirty="0"/>
          </a:p>
          <a:p>
            <a:endParaRPr lang="es-AR" sz="1800" dirty="0"/>
          </a:p>
          <a:p>
            <a:endParaRPr lang="es-AR" sz="1800" dirty="0"/>
          </a:p>
        </p:txBody>
      </p:sp>
      <p:pic>
        <p:nvPicPr>
          <p:cNvPr id="14342" name="Picture 6" descr="Una alianza de tres países impulsa el cuidado del pastizal pampeano - De  Frente Al Campo"/>
          <p:cNvPicPr>
            <a:picLocks noChangeAspect="1" noChangeArrowheads="1"/>
          </p:cNvPicPr>
          <p:nvPr/>
        </p:nvPicPr>
        <p:blipFill>
          <a:blip r:embed="rId2" cstate="print"/>
          <a:srcRect/>
          <a:stretch>
            <a:fillRect/>
          </a:stretch>
        </p:blipFill>
        <p:spPr bwMode="auto">
          <a:xfrm>
            <a:off x="4788024" y="4365104"/>
            <a:ext cx="4139952" cy="2326653"/>
          </a:xfrm>
          <a:prstGeom prst="rect">
            <a:avLst/>
          </a:prstGeom>
          <a:noFill/>
        </p:spPr>
      </p:pic>
      <p:pic>
        <p:nvPicPr>
          <p:cNvPr id="14344" name="Picture 8" descr="Profesor Martin Guaragna BIBLIOISES Recopilación Sergio Pellizza - ppt  descargar"/>
          <p:cNvPicPr>
            <a:picLocks noChangeAspect="1" noChangeArrowheads="1"/>
          </p:cNvPicPr>
          <p:nvPr/>
        </p:nvPicPr>
        <p:blipFill>
          <a:blip r:embed="rId3" cstate="print"/>
          <a:srcRect/>
          <a:stretch>
            <a:fillRect/>
          </a:stretch>
        </p:blipFill>
        <p:spPr bwMode="auto">
          <a:xfrm>
            <a:off x="4788024" y="1340768"/>
            <a:ext cx="4176464" cy="280831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AR" sz="2800" dirty="0" smtClean="0"/>
              <a:t>Localización</a:t>
            </a:r>
            <a:endParaRPr lang="es-AR" sz="2800" dirty="0"/>
          </a:p>
        </p:txBody>
      </p:sp>
      <p:sp>
        <p:nvSpPr>
          <p:cNvPr id="3" name="2 Marcador de contenido"/>
          <p:cNvSpPr>
            <a:spLocks noGrp="1"/>
          </p:cNvSpPr>
          <p:nvPr>
            <p:ph idx="1"/>
          </p:nvPr>
        </p:nvSpPr>
        <p:spPr>
          <a:xfrm>
            <a:off x="457200" y="1196752"/>
            <a:ext cx="4114800" cy="5400600"/>
          </a:xfrm>
        </p:spPr>
        <p:txBody>
          <a:bodyPr>
            <a:normAutofit/>
          </a:bodyPr>
          <a:lstStyle/>
          <a:p>
            <a:pPr>
              <a:buNone/>
            </a:pPr>
            <a:r>
              <a:rPr lang="es-AR" sz="1800" dirty="0"/>
              <a:t>El pastizal pampeano parte del centro de Argentina (costa atlántica) y se orienta hacia la cordillera andina (Uruguay). Está limitado por el norte por Gran Chaco y por el sur con la Patagonia</a:t>
            </a:r>
            <a:r>
              <a:rPr lang="es-AR" sz="1800" dirty="0" smtClean="0"/>
              <a:t>.</a:t>
            </a:r>
          </a:p>
          <a:p>
            <a:pPr>
              <a:buNone/>
            </a:pPr>
            <a:endParaRPr lang="es-AR" sz="1800" dirty="0"/>
          </a:p>
          <a:p>
            <a:pPr>
              <a:buNone/>
            </a:pPr>
            <a:r>
              <a:rPr lang="es-AR" sz="1800" dirty="0"/>
              <a:t>La extensión más grande de estos pastizales, la que corresponde a Argentina, se encuentra localizada hacia el sur de la ciudad de Buenos Aires, entre los 34° y 30° de latitud sur, y entre los 57° y 63° de latitud oeste.</a:t>
            </a:r>
          </a:p>
          <a:p>
            <a:endParaRPr lang="es-AR" dirty="0"/>
          </a:p>
        </p:txBody>
      </p:sp>
      <p:pic>
        <p:nvPicPr>
          <p:cNvPr id="16386" name="Picture 2" descr="Print Map Quiz: Biomas de Argentina (ecologÍa - biomas - biomas de la  argentina)"/>
          <p:cNvPicPr>
            <a:picLocks noChangeAspect="1" noChangeArrowheads="1"/>
          </p:cNvPicPr>
          <p:nvPr/>
        </p:nvPicPr>
        <p:blipFill>
          <a:blip r:embed="rId2" cstate="print"/>
          <a:srcRect/>
          <a:stretch>
            <a:fillRect/>
          </a:stretch>
        </p:blipFill>
        <p:spPr bwMode="auto">
          <a:xfrm>
            <a:off x="4716016" y="1268760"/>
            <a:ext cx="3783300" cy="5112568"/>
          </a:xfrm>
          <a:prstGeom prst="rect">
            <a:avLst/>
          </a:prstGeom>
          <a:noFill/>
        </p:spPr>
      </p:pic>
      <p:cxnSp>
        <p:nvCxnSpPr>
          <p:cNvPr id="6" name="5 Conector recto de flecha"/>
          <p:cNvCxnSpPr/>
          <p:nvPr/>
        </p:nvCxnSpPr>
        <p:spPr>
          <a:xfrm flipH="1" flipV="1">
            <a:off x="6300192" y="3501008"/>
            <a:ext cx="2520280" cy="936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AR" sz="2800" dirty="0" smtClean="0"/>
              <a:t>Flora</a:t>
            </a:r>
            <a:endParaRPr lang="es-AR" sz="2800" dirty="0"/>
          </a:p>
        </p:txBody>
      </p:sp>
      <p:sp>
        <p:nvSpPr>
          <p:cNvPr id="3" name="2 Marcador de contenido"/>
          <p:cNvSpPr>
            <a:spLocks noGrp="1"/>
          </p:cNvSpPr>
          <p:nvPr>
            <p:ph idx="1"/>
          </p:nvPr>
        </p:nvSpPr>
        <p:spPr>
          <a:xfrm>
            <a:off x="457200" y="1124744"/>
            <a:ext cx="4258816" cy="5400600"/>
          </a:xfrm>
        </p:spPr>
        <p:txBody>
          <a:bodyPr>
            <a:normAutofit fontScale="92500" lnSpcReduction="10000"/>
          </a:bodyPr>
          <a:lstStyle/>
          <a:p>
            <a:pPr>
              <a:buNone/>
            </a:pPr>
            <a:r>
              <a:rPr lang="es-AR" sz="1800" dirty="0"/>
              <a:t>En esta región abundan las plantas herbáceas autóctonas. Algunas de estas variedades incluyen cebadilla criolla, paja voladora, flechilla negra, romerillo blanco, carqueja y yerba de oveja.</a:t>
            </a:r>
          </a:p>
          <a:p>
            <a:pPr>
              <a:buNone/>
            </a:pPr>
            <a:r>
              <a:rPr lang="es-AR" sz="1800" dirty="0" smtClean="0"/>
              <a:t>	De </a:t>
            </a:r>
            <a:r>
              <a:rPr lang="es-AR" sz="1800" dirty="0"/>
              <a:t>igual manera, forman parte de su flora totoras, juncos y cañaverales. En total, en el pastizal pampeano se encuentran aproximadamente 450 tipos de gramíneas, 200 de leguminosas forrajeras y más de 370 especies diferentes de pastos.</a:t>
            </a:r>
          </a:p>
          <a:p>
            <a:pPr>
              <a:buNone/>
            </a:pPr>
            <a:r>
              <a:rPr lang="es-AR" sz="1800" dirty="0" smtClean="0"/>
              <a:t>	Los </a:t>
            </a:r>
            <a:r>
              <a:rPr lang="es-AR" sz="1800" dirty="0"/>
              <a:t>árboles son raros en las pampas, y los frecuentes incendios forestales espontáneos permiten florecer solo a los pastos.</a:t>
            </a:r>
          </a:p>
          <a:p>
            <a:pPr>
              <a:buNone/>
            </a:pPr>
            <a:r>
              <a:rPr lang="es-AR" sz="1800" dirty="0" smtClean="0"/>
              <a:t>	Sin </a:t>
            </a:r>
            <a:r>
              <a:rPr lang="es-AR" sz="1800" dirty="0"/>
              <a:t>embargo, se han comenzado a introducir eucaliptos, pinos, fresnos y otros similares. Esto se está realizando con fines de aprovechamiento de la madera y con propósitos ornamentales.</a:t>
            </a:r>
          </a:p>
          <a:p>
            <a:pPr>
              <a:buNone/>
            </a:pPr>
            <a:endParaRPr lang="es-AR" sz="1800" dirty="0"/>
          </a:p>
        </p:txBody>
      </p:sp>
      <p:sp>
        <p:nvSpPr>
          <p:cNvPr id="15368" name="AutoShape 8" descr="Parque Nacional Campos del Tuyu, Buenos Aires | Radio S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5370" name="AutoShape 10" descr="Parque Nacional Campos del Tuyu, Buenos Aires | Radio S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5372" name="AutoShape 12" descr="Parque Nacional Campos del Tuyu, Buenos Aires | Radio S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5376" name="Picture 16" descr="llanura chaco-pampeana - YouTube"/>
          <p:cNvPicPr>
            <a:picLocks noChangeAspect="1" noChangeArrowheads="1"/>
          </p:cNvPicPr>
          <p:nvPr/>
        </p:nvPicPr>
        <p:blipFill>
          <a:blip r:embed="rId2" cstate="print"/>
          <a:srcRect/>
          <a:stretch>
            <a:fillRect/>
          </a:stretch>
        </p:blipFill>
        <p:spPr bwMode="auto">
          <a:xfrm>
            <a:off x="5100058" y="908720"/>
            <a:ext cx="3936437" cy="2952328"/>
          </a:xfrm>
          <a:prstGeom prst="rect">
            <a:avLst/>
          </a:prstGeom>
          <a:noFill/>
        </p:spPr>
      </p:pic>
      <p:pic>
        <p:nvPicPr>
          <p:cNvPr id="15380" name="Picture 20" descr="Especies de la Flora Pampeana - Recursos Naturales"/>
          <p:cNvPicPr>
            <a:picLocks noChangeAspect="1" noChangeArrowheads="1"/>
          </p:cNvPicPr>
          <p:nvPr/>
        </p:nvPicPr>
        <p:blipFill>
          <a:blip r:embed="rId3" cstate="print"/>
          <a:srcRect/>
          <a:stretch>
            <a:fillRect/>
          </a:stretch>
        </p:blipFill>
        <p:spPr bwMode="auto">
          <a:xfrm>
            <a:off x="5076056" y="4005064"/>
            <a:ext cx="3971925" cy="263196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AR" sz="2800" dirty="0" smtClean="0"/>
              <a:t>Fauna</a:t>
            </a:r>
            <a:endParaRPr lang="es-AR" sz="2800" dirty="0"/>
          </a:p>
        </p:txBody>
      </p:sp>
      <p:sp>
        <p:nvSpPr>
          <p:cNvPr id="3" name="2 Marcador de contenido"/>
          <p:cNvSpPr>
            <a:spLocks noGrp="1"/>
          </p:cNvSpPr>
          <p:nvPr>
            <p:ph idx="1"/>
          </p:nvPr>
        </p:nvSpPr>
        <p:spPr>
          <a:xfrm>
            <a:off x="323528" y="1196752"/>
            <a:ext cx="4824536" cy="5328592"/>
          </a:xfrm>
        </p:spPr>
        <p:txBody>
          <a:bodyPr>
            <a:normAutofit fontScale="25000" lnSpcReduction="20000"/>
          </a:bodyPr>
          <a:lstStyle/>
          <a:p>
            <a:pPr>
              <a:buNone/>
            </a:pPr>
            <a:r>
              <a:rPr lang="es-AR" sz="6400" dirty="0"/>
              <a:t>Las especies animales nativas del pastizal pampeano son escasas. Entre ellas se pueden encontrar zorrillos y pequeños rebaños de guanacos. Entre los carnívoros se encuentran pumas, gatos de Geoffrey y zorros pampas.</a:t>
            </a:r>
          </a:p>
          <a:p>
            <a:pPr>
              <a:buNone/>
            </a:pPr>
            <a:r>
              <a:rPr lang="es-AR" sz="6400" dirty="0" smtClean="0"/>
              <a:t>	Otros </a:t>
            </a:r>
            <a:r>
              <a:rPr lang="es-AR" sz="6400" dirty="0"/>
              <a:t>mamíferos incluyen vizcachas, cuis pampeano, nutrias y zarigüeyas. En el grupo de las aves destacan el ñandú, el chajá, chimangos, halcones y lechuzas. Además, una amplia variedad de aves migratorias hacen su parada anual en la zona pampeana durante su viaje estacional.</a:t>
            </a:r>
          </a:p>
          <a:p>
            <a:pPr>
              <a:buNone/>
            </a:pPr>
            <a:r>
              <a:rPr lang="es-AR" sz="6400" dirty="0" smtClean="0"/>
              <a:t>	También</a:t>
            </a:r>
            <a:r>
              <a:rPr lang="es-AR" sz="6400" dirty="0"/>
              <a:t>, las actividades de la ganadería han promovido la introducción del ganado vacuno dentro de la fauna activa pampeana. El ganado con el que encontraron los primeros colonizadores era salvaje y se cazaba para aprovechar su carne y pieles.</a:t>
            </a:r>
          </a:p>
          <a:p>
            <a:pPr>
              <a:buNone/>
            </a:pPr>
            <a:r>
              <a:rPr lang="es-AR" sz="6400" dirty="0" smtClean="0"/>
              <a:t>	Posteriormente</a:t>
            </a:r>
            <a:r>
              <a:rPr lang="es-AR" sz="6400" dirty="0"/>
              <a:t>, debido a la riqueza de la pastura, se iniciaron los asentamientos permanentes con fines económicos de explotación de la ganadería.</a:t>
            </a:r>
          </a:p>
          <a:p>
            <a:pPr>
              <a:buNone/>
            </a:pPr>
            <a:r>
              <a:rPr lang="es-AR" sz="6400" dirty="0" smtClean="0"/>
              <a:t>	En </a:t>
            </a:r>
            <a:r>
              <a:rPr lang="es-AR" sz="6400" dirty="0"/>
              <a:t>la actualidad, razas de ganado traído de Inglaterra y Escocia comparten el ecosistema con variedades originarias de la pampa. Por último, se estima que como resultado de la actividad económica, en estos pastizales habitan ovejas, cerdos y caballos.</a:t>
            </a:r>
          </a:p>
          <a:p>
            <a:endParaRPr lang="es-AR" dirty="0"/>
          </a:p>
        </p:txBody>
      </p:sp>
      <p:pic>
        <p:nvPicPr>
          <p:cNvPr id="17410" name="Picture 2" descr="Pastizal pampeano"/>
          <p:cNvPicPr>
            <a:picLocks noChangeAspect="1" noChangeArrowheads="1"/>
          </p:cNvPicPr>
          <p:nvPr/>
        </p:nvPicPr>
        <p:blipFill>
          <a:blip r:embed="rId2" cstate="print"/>
          <a:srcRect/>
          <a:stretch>
            <a:fillRect/>
          </a:stretch>
        </p:blipFill>
        <p:spPr bwMode="auto">
          <a:xfrm>
            <a:off x="5307583" y="980728"/>
            <a:ext cx="3836417" cy="2880320"/>
          </a:xfrm>
          <a:prstGeom prst="rect">
            <a:avLst/>
          </a:prstGeom>
          <a:noFill/>
        </p:spPr>
      </p:pic>
      <p:pic>
        <p:nvPicPr>
          <p:cNvPr id="17412" name="Picture 4" descr="6° año Colegio Santa María de Pehuajó: Ambientes Latinoamericanos (Estepa  patagónica, llanuras del Amazonas y Rioplatense, pastizal pampeano,  etc).Presentaciones y trabajo previo."/>
          <p:cNvPicPr>
            <a:picLocks noChangeAspect="1" noChangeArrowheads="1"/>
          </p:cNvPicPr>
          <p:nvPr/>
        </p:nvPicPr>
        <p:blipFill>
          <a:blip r:embed="rId3" cstate="print"/>
          <a:srcRect/>
          <a:stretch>
            <a:fillRect/>
          </a:stretch>
        </p:blipFill>
        <p:spPr bwMode="auto">
          <a:xfrm>
            <a:off x="5344724" y="4005064"/>
            <a:ext cx="3799276" cy="268744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AR" sz="3200" dirty="0" smtClean="0"/>
              <a:t>Relieve</a:t>
            </a:r>
            <a:endParaRPr lang="es-AR" sz="3200" dirty="0"/>
          </a:p>
        </p:txBody>
      </p:sp>
      <p:sp>
        <p:nvSpPr>
          <p:cNvPr id="3" name="2 Marcador de contenido"/>
          <p:cNvSpPr>
            <a:spLocks noGrp="1"/>
          </p:cNvSpPr>
          <p:nvPr>
            <p:ph idx="1"/>
          </p:nvPr>
        </p:nvSpPr>
        <p:spPr>
          <a:xfrm>
            <a:off x="457200" y="1196752"/>
            <a:ext cx="4834880" cy="5472608"/>
          </a:xfrm>
        </p:spPr>
        <p:txBody>
          <a:bodyPr>
            <a:normAutofit fontScale="77500" lnSpcReduction="20000"/>
          </a:bodyPr>
          <a:lstStyle/>
          <a:p>
            <a:r>
              <a:rPr lang="es-AR" sz="2100" dirty="0"/>
              <a:t>La región pampeana tiene una llanura vasta y continua. Esta continuidad es solo interrumpida por dos sistemas serranos en el sudoeste de la región:</a:t>
            </a:r>
          </a:p>
          <a:p>
            <a:pPr>
              <a:buNone/>
            </a:pPr>
            <a:r>
              <a:rPr lang="es-AR" sz="2100" dirty="0"/>
              <a:t>Sierras de </a:t>
            </a:r>
            <a:r>
              <a:rPr lang="es-AR" sz="2100" dirty="0" err="1"/>
              <a:t>Tandilia</a:t>
            </a:r>
            <a:r>
              <a:rPr lang="es-AR" sz="2100" dirty="0"/>
              <a:t>: se extiende desde Mar del Plata hasta el arroyo Las Flores. La mayor altura, 524 msnm, se encuentra en el cerro La Juanita.</a:t>
            </a:r>
          </a:p>
          <a:p>
            <a:pPr>
              <a:buNone/>
            </a:pPr>
            <a:r>
              <a:rPr lang="es-AR" sz="2100" dirty="0"/>
              <a:t>Sierras de </a:t>
            </a:r>
            <a:r>
              <a:rPr lang="es-AR" sz="2100" dirty="0" err="1"/>
              <a:t>Ventania</a:t>
            </a:r>
            <a:r>
              <a:rPr lang="es-AR" sz="2100" dirty="0"/>
              <a:t>: se extiende desde la ciudad de </a:t>
            </a:r>
            <a:r>
              <a:rPr lang="es-AR" sz="2100" dirty="0" smtClean="0"/>
              <a:t>Púan</a:t>
            </a:r>
            <a:r>
              <a:rPr lang="es-AR" sz="2100" dirty="0"/>
              <a:t> hasta Indio Rico en el partido de Coronel </a:t>
            </a:r>
            <a:r>
              <a:rPr lang="es-AR" sz="2100" dirty="0" err="1"/>
              <a:t>Pringles</a:t>
            </a:r>
            <a:r>
              <a:rPr lang="es-AR" sz="2100" dirty="0"/>
              <a:t>. Su mayor altura, 1239 m, se encuentra en el cerro Tres Picos.</a:t>
            </a:r>
          </a:p>
          <a:p>
            <a:pPr>
              <a:buNone/>
            </a:pPr>
            <a:r>
              <a:rPr lang="es-AR" sz="2100" dirty="0"/>
              <a:t>La llanura alterna zonas casi completamente planas con ligeramente onduladas. Se basa en depósitos de loess de 300 a 5000 metros de profundidad que se acumularon durante unos 5 millones de años, desde el inicio del Plioceno hasta el </a:t>
            </a:r>
            <a:r>
              <a:rPr lang="es-AR" sz="2100" dirty="0" smtClean="0"/>
              <a:t>Holoceno. </a:t>
            </a:r>
            <a:r>
              <a:rPr lang="es-AR" sz="2100" dirty="0"/>
              <a:t>La roca cristalina se encuentra por debajo de estos depósitos y solo emerge en los sistemas serranos mencionados o en las llamadas Sierras Pampeanas, en la provincia de Córdoba, las cuales están fuera de la región. En toda la región hay lagunas permanentes y temporarias de diversas dimensiones. La mayoría se deben a la pobre red de drenaje asociada a la escasa pendiente regional y la topografía plana.</a:t>
            </a:r>
          </a:p>
          <a:p>
            <a:endParaRPr lang="es-AR" sz="1800" dirty="0"/>
          </a:p>
        </p:txBody>
      </p:sp>
      <p:pic>
        <p:nvPicPr>
          <p:cNvPr id="19458" name="Picture 2" descr="EL PASTIZAL PAMPEANO"/>
          <p:cNvPicPr>
            <a:picLocks noChangeAspect="1" noChangeArrowheads="1"/>
          </p:cNvPicPr>
          <p:nvPr/>
        </p:nvPicPr>
        <p:blipFill>
          <a:blip r:embed="rId2" cstate="print"/>
          <a:srcRect/>
          <a:stretch>
            <a:fillRect/>
          </a:stretch>
        </p:blipFill>
        <p:spPr bwMode="auto">
          <a:xfrm>
            <a:off x="5220072" y="1268760"/>
            <a:ext cx="3813079" cy="2808312"/>
          </a:xfrm>
          <a:prstGeom prst="rect">
            <a:avLst/>
          </a:prstGeom>
          <a:noFill/>
        </p:spPr>
      </p:pic>
      <p:pic>
        <p:nvPicPr>
          <p:cNvPr id="19460" name="Picture 4" descr="biomas argentinas: ESTEPAS Y PASTIZALES PAMPEANOS"/>
          <p:cNvPicPr>
            <a:picLocks noChangeAspect="1" noChangeArrowheads="1"/>
          </p:cNvPicPr>
          <p:nvPr/>
        </p:nvPicPr>
        <p:blipFill>
          <a:blip r:embed="rId3" cstate="print"/>
          <a:srcRect/>
          <a:stretch>
            <a:fillRect/>
          </a:stretch>
        </p:blipFill>
        <p:spPr bwMode="auto">
          <a:xfrm>
            <a:off x="5220072" y="4149080"/>
            <a:ext cx="3793604" cy="2448272"/>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contrast="-30000"/>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AR" sz="2800" dirty="0" smtClean="0"/>
              <a:t>Clima</a:t>
            </a:r>
            <a:endParaRPr lang="es-AR" sz="2800" dirty="0"/>
          </a:p>
        </p:txBody>
      </p:sp>
      <p:sp>
        <p:nvSpPr>
          <p:cNvPr id="3" name="2 Marcador de contenido"/>
          <p:cNvSpPr>
            <a:spLocks noGrp="1"/>
          </p:cNvSpPr>
          <p:nvPr>
            <p:ph idx="1"/>
          </p:nvPr>
        </p:nvSpPr>
        <p:spPr>
          <a:xfrm>
            <a:off x="457200" y="1124744"/>
            <a:ext cx="4474840" cy="5328592"/>
          </a:xfrm>
        </p:spPr>
        <p:txBody>
          <a:bodyPr>
            <a:normAutofit fontScale="92500"/>
          </a:bodyPr>
          <a:lstStyle/>
          <a:p>
            <a:r>
              <a:rPr lang="es-AR" sz="1700" dirty="0"/>
              <a:t>La pradera pampeana está incluida dentro de las zonas de clima templado. La temperatura media anual de 15 °C. Sin embargo, en la época de invierno, son muy comunes las olas de frío, con temperaturas inferiores a 0 °C.</a:t>
            </a:r>
          </a:p>
          <a:p>
            <a:pPr>
              <a:buNone/>
            </a:pPr>
            <a:r>
              <a:rPr lang="es-AR" sz="1700" dirty="0" smtClean="0"/>
              <a:t>	Las </a:t>
            </a:r>
            <a:r>
              <a:rPr lang="es-AR" sz="1700" dirty="0"/>
              <a:t>precipitaciones anuales varían entre los 900 y 1000 mm anuales en el noroeste.  Hacia el oeste y el sur, estas rondan los  400 mm.</a:t>
            </a:r>
          </a:p>
          <a:p>
            <a:pPr>
              <a:buNone/>
            </a:pPr>
            <a:r>
              <a:rPr lang="es-AR" sz="1700" dirty="0" smtClean="0"/>
              <a:t>	Asimismo</a:t>
            </a:r>
            <a:r>
              <a:rPr lang="es-AR" sz="1700" dirty="0"/>
              <a:t>, los pamperos son característicos en la zona. Estas son tormentas originadas cuando los vientos fríos del sur chocan contra el aire cálido del norte tropical.</a:t>
            </a:r>
          </a:p>
          <a:p>
            <a:pPr>
              <a:buNone/>
            </a:pPr>
            <a:r>
              <a:rPr lang="es-AR" sz="1700" dirty="0" smtClean="0"/>
              <a:t>	Esto </a:t>
            </a:r>
            <a:r>
              <a:rPr lang="es-AR" sz="1700" dirty="0"/>
              <a:t>resulta en vientos violentos acompañados de fuertes lluvias. Otros vientos predominantes son los del sudeste y los del </a:t>
            </a:r>
            <a:r>
              <a:rPr lang="es-AR" sz="1700" dirty="0" err="1"/>
              <a:t>sorte</a:t>
            </a:r>
            <a:r>
              <a:rPr lang="es-AR" sz="1700" dirty="0"/>
              <a:t>. Los primeros soplan del Atlántico, vienen acompañados de lluvia y originan temporales. Por su parte, los vientos de norte llegan de la zona tropical, y traen calor y humedad.</a:t>
            </a:r>
          </a:p>
          <a:p>
            <a:endParaRPr lang="es-AR" sz="1800" dirty="0"/>
          </a:p>
        </p:txBody>
      </p:sp>
      <p:pic>
        <p:nvPicPr>
          <p:cNvPr id="18434" name="Picture 2" descr="Biomas"/>
          <p:cNvPicPr>
            <a:picLocks noChangeAspect="1" noChangeArrowheads="1"/>
          </p:cNvPicPr>
          <p:nvPr/>
        </p:nvPicPr>
        <p:blipFill>
          <a:blip r:embed="rId3" cstate="print"/>
          <a:srcRect/>
          <a:stretch>
            <a:fillRect/>
          </a:stretch>
        </p:blipFill>
        <p:spPr bwMode="auto">
          <a:xfrm>
            <a:off x="5076056" y="1196752"/>
            <a:ext cx="3932610" cy="2949458"/>
          </a:xfrm>
          <a:prstGeom prst="rect">
            <a:avLst/>
          </a:prstGeom>
          <a:noFill/>
        </p:spPr>
      </p:pic>
      <p:pic>
        <p:nvPicPr>
          <p:cNvPr id="18440" name="Picture 8" descr="Tp final de Biologia copy2 by mateo.fornari on emaze"/>
          <p:cNvPicPr>
            <a:picLocks noChangeAspect="1" noChangeArrowheads="1"/>
          </p:cNvPicPr>
          <p:nvPr/>
        </p:nvPicPr>
        <p:blipFill>
          <a:blip r:embed="rId4" cstate="print"/>
          <a:srcRect/>
          <a:stretch>
            <a:fillRect/>
          </a:stretch>
        </p:blipFill>
        <p:spPr bwMode="auto">
          <a:xfrm>
            <a:off x="5076056" y="4293096"/>
            <a:ext cx="3452556" cy="2445402"/>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AR" sz="3200" dirty="0" smtClean="0"/>
              <a:t>Actividades Económicas</a:t>
            </a:r>
            <a:endParaRPr lang="es-AR" sz="3200" dirty="0"/>
          </a:p>
        </p:txBody>
      </p:sp>
      <p:sp>
        <p:nvSpPr>
          <p:cNvPr id="3" name="2 Marcador de contenido"/>
          <p:cNvSpPr>
            <a:spLocks noGrp="1"/>
          </p:cNvSpPr>
          <p:nvPr>
            <p:ph idx="1"/>
          </p:nvPr>
        </p:nvSpPr>
        <p:spPr>
          <a:xfrm>
            <a:off x="457200" y="1124744"/>
            <a:ext cx="5194920" cy="5001419"/>
          </a:xfrm>
        </p:spPr>
        <p:txBody>
          <a:bodyPr>
            <a:normAutofit fontScale="47500" lnSpcReduction="20000"/>
          </a:bodyPr>
          <a:lstStyle/>
          <a:p>
            <a:pPr>
              <a:buNone/>
            </a:pPr>
            <a:r>
              <a:rPr lang="es-AR" dirty="0" smtClean="0"/>
              <a:t>ECONOMIA Es la región más importante del territorio argentino, desde el punto de vista económico ya que por sus características de clima y suelo la transforman en una zona agrícola y ganadera por excelencia</a:t>
            </a:r>
            <a:r>
              <a:rPr lang="es-AR" dirty="0" smtClean="0"/>
              <a:t>.</a:t>
            </a:r>
          </a:p>
          <a:p>
            <a:pPr>
              <a:buNone/>
            </a:pPr>
            <a:r>
              <a:rPr lang="es-AR" dirty="0" smtClean="0"/>
              <a:t> </a:t>
            </a:r>
            <a:r>
              <a:rPr lang="es-AR" dirty="0" smtClean="0"/>
              <a:t>Al ser una llanura sin árboles, en ella crecen especialmente cereales y oleaginosas. La economía agrícola se basa en el cultivo del trigo, maíz, lino, avena, cebada, centeno, girasol y soja, además de la explotación de la papa. También se desarrollan en la región la actividad ganadera (bovino y el ovino</a:t>
            </a:r>
            <a:r>
              <a:rPr lang="es-AR" dirty="0" smtClean="0"/>
              <a:t>).</a:t>
            </a:r>
          </a:p>
          <a:p>
            <a:pPr>
              <a:buNone/>
            </a:pPr>
            <a:r>
              <a:rPr lang="es-AR" dirty="0" smtClean="0"/>
              <a:t> </a:t>
            </a:r>
            <a:r>
              <a:rPr lang="es-AR" dirty="0" smtClean="0"/>
              <a:t>La actividad pesquera se practica desde el cabo San Antonio hacia el sur, y está favorecida por condiciones como la gran plataforma continental, el aporte de nitrógeno de los cursos fluviales que desembocan en el mar y las temperaturas templadas, que permiten la prosperidad de ciudades portuarias como Mar del Plata, </a:t>
            </a:r>
            <a:r>
              <a:rPr lang="es-AR" dirty="0" err="1" smtClean="0"/>
              <a:t>Necochea</a:t>
            </a:r>
            <a:r>
              <a:rPr lang="es-AR" dirty="0" smtClean="0"/>
              <a:t> y Bahía Blanca. El mar aporta el 90% de los recursos pesqueros, de los cuales la mitad corresponde a la pesca de altura</a:t>
            </a:r>
            <a:r>
              <a:rPr lang="es-AR" dirty="0" smtClean="0"/>
              <a:t>.</a:t>
            </a:r>
          </a:p>
          <a:p>
            <a:pPr>
              <a:buNone/>
            </a:pPr>
            <a:r>
              <a:rPr lang="es-AR" dirty="0" smtClean="0"/>
              <a:t> </a:t>
            </a:r>
            <a:r>
              <a:rPr lang="es-AR" dirty="0" smtClean="0"/>
              <a:t>Las principales especies de la región son la merluza de aguas marítimas, y el sábalo entre los peces de río. En cuanto a su industria, encontramos rubros tan importantes como el automotriz, el aeronáutico, la fabricación de maquinarias y de productos químicos, entre otros.</a:t>
            </a:r>
            <a:endParaRPr lang="es-AR" dirty="0" smtClean="0"/>
          </a:p>
        </p:txBody>
      </p:sp>
      <p:pic>
        <p:nvPicPr>
          <p:cNvPr id="1026" name="Picture 2" descr="Weekend | Lances con mosca en la llanura pampeana"/>
          <p:cNvPicPr>
            <a:picLocks noChangeAspect="1" noChangeArrowheads="1"/>
          </p:cNvPicPr>
          <p:nvPr/>
        </p:nvPicPr>
        <p:blipFill>
          <a:blip r:embed="rId2" cstate="print"/>
          <a:srcRect/>
          <a:stretch>
            <a:fillRect/>
          </a:stretch>
        </p:blipFill>
        <p:spPr bwMode="auto">
          <a:xfrm>
            <a:off x="5796136" y="1196752"/>
            <a:ext cx="3264363" cy="2448272"/>
          </a:xfrm>
          <a:prstGeom prst="rect">
            <a:avLst/>
          </a:prstGeom>
          <a:noFill/>
        </p:spPr>
      </p:pic>
      <p:pic>
        <p:nvPicPr>
          <p:cNvPr id="1028" name="Picture 4" descr="Región pampeana - Wikipedia, la enciclopedia libre"/>
          <p:cNvPicPr>
            <a:picLocks noChangeAspect="1" noChangeArrowheads="1"/>
          </p:cNvPicPr>
          <p:nvPr/>
        </p:nvPicPr>
        <p:blipFill>
          <a:blip r:embed="rId3" cstate="print"/>
          <a:srcRect/>
          <a:stretch>
            <a:fillRect/>
          </a:stretch>
        </p:blipFill>
        <p:spPr bwMode="auto">
          <a:xfrm>
            <a:off x="6516216" y="3717032"/>
            <a:ext cx="2525266" cy="1899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720080"/>
          </a:xfrm>
        </p:spPr>
        <p:txBody>
          <a:bodyPr>
            <a:normAutofit/>
          </a:bodyPr>
          <a:lstStyle/>
          <a:p>
            <a:r>
              <a:rPr lang="es-AR" sz="2400" dirty="0" smtClean="0"/>
              <a:t>Parque Nacional: Pre Delta</a:t>
            </a:r>
            <a:endParaRPr lang="es-AR" sz="2400" dirty="0"/>
          </a:p>
        </p:txBody>
      </p:sp>
      <p:sp>
        <p:nvSpPr>
          <p:cNvPr id="3" name="2 Marcador de contenido"/>
          <p:cNvSpPr>
            <a:spLocks noGrp="1"/>
          </p:cNvSpPr>
          <p:nvPr>
            <p:ph idx="1"/>
          </p:nvPr>
        </p:nvSpPr>
        <p:spPr>
          <a:xfrm>
            <a:off x="457200" y="1124744"/>
            <a:ext cx="8363272" cy="5616624"/>
          </a:xfrm>
        </p:spPr>
        <p:txBody>
          <a:bodyPr>
            <a:normAutofit lnSpcReduction="10000"/>
          </a:bodyPr>
          <a:lstStyle/>
          <a:p>
            <a:pPr>
              <a:buNone/>
            </a:pPr>
            <a:r>
              <a:rPr lang="es-AR" sz="1400" b="1" dirty="0" smtClean="0"/>
              <a:t>El parque nacional Pre-Delta (Pre-delta o Predelta) es un parque nacional de Argentina en la provincia de Entre Ríos, a seis kilómetros al sur de la ciudad de Diamante. La zona es el comienzo del delta del Paraná.</a:t>
            </a:r>
          </a:p>
          <a:p>
            <a:pPr>
              <a:buNone/>
            </a:pPr>
            <a:r>
              <a:rPr lang="es-AR" sz="1400" b="1" dirty="0" smtClean="0"/>
              <a:t>El parque nacional tiene un Plan de Gestión aprobado en </a:t>
            </a:r>
            <a:r>
              <a:rPr lang="es-AR" sz="1400" b="1" dirty="0" smtClean="0"/>
              <a:t>2019.</a:t>
            </a:r>
          </a:p>
          <a:p>
            <a:pPr>
              <a:buNone/>
            </a:pPr>
            <a:r>
              <a:rPr lang="es-AR" sz="1400" b="1" dirty="0" smtClean="0"/>
              <a:t>Se ubica en centro oeste de la provincia de Entre Ríos, en el departamento Diamante, sobre la margen izquierda del río Paraná. Está en un sector isleño muy próximo al paraje denominado La Azotea.</a:t>
            </a:r>
          </a:p>
          <a:p>
            <a:pPr>
              <a:buNone/>
            </a:pPr>
            <a:r>
              <a:rPr lang="es-AR" sz="1400" b="1" dirty="0" smtClean="0"/>
              <a:t>La localidad de Diamante está comunicada con la ciudad de Paraná -ubicada a 44 km- por la ruta provincial n.º 11. Desde Diamante hay un camino de tierra de seis kilómetros de largo, que da acceso a los parajes La Jaula y La Azotea, que se encuentran en las proximidades del parque.</a:t>
            </a:r>
          </a:p>
          <a:p>
            <a:pPr>
              <a:buNone/>
            </a:pPr>
            <a:r>
              <a:rPr lang="es-AR" sz="1400" b="1" dirty="0" smtClean="0"/>
              <a:t>Zonas de </a:t>
            </a:r>
            <a:r>
              <a:rPr lang="es-AR" sz="1400" b="1" dirty="0" smtClean="0"/>
              <a:t>lagunas</a:t>
            </a:r>
            <a:endParaRPr lang="es-AR" sz="1400" b="1" dirty="0" smtClean="0"/>
          </a:p>
          <a:p>
            <a:pPr>
              <a:buNone/>
            </a:pPr>
            <a:r>
              <a:rPr lang="es-AR" sz="1400" b="1" dirty="0" smtClean="0"/>
              <a:t>Espejos de aguas libres que varían su extensión, cubiertas por una variada vegetación acuática flotante, principalmente helechitos y repollitos de agua, se destaca el </a:t>
            </a:r>
            <a:r>
              <a:rPr lang="es-AR" sz="1400" b="1" i="1" dirty="0" smtClean="0"/>
              <a:t>irupé</a:t>
            </a:r>
            <a:r>
              <a:rPr lang="es-AR" sz="1400" b="1" dirty="0" smtClean="0"/>
              <a:t> por sus llamativas y enormes hojas circulares y sus flores.</a:t>
            </a:r>
          </a:p>
          <a:p>
            <a:pPr>
              <a:buNone/>
            </a:pPr>
            <a:r>
              <a:rPr lang="es-AR" sz="1400" b="1" dirty="0" smtClean="0"/>
              <a:t>Aves acuáticas; patos, gallaretas, macaes, cigüeñas, chajáes, garzas blancas, tres especies de </a:t>
            </a:r>
            <a:r>
              <a:rPr lang="es-AR" sz="1400" b="1" dirty="0" smtClean="0"/>
              <a:t>Martín </a:t>
            </a:r>
            <a:r>
              <a:rPr lang="es-AR" sz="1400" b="1" dirty="0" smtClean="0"/>
              <a:t>pescador, siendo el </a:t>
            </a:r>
            <a:r>
              <a:rPr lang="es-AR" sz="1400" b="1" i="1" dirty="0" smtClean="0"/>
              <a:t>matraca</a:t>
            </a:r>
            <a:r>
              <a:rPr lang="es-AR" sz="1400" b="1" dirty="0" smtClean="0"/>
              <a:t>, el más grande y de colorido plumaje, la especie emblemática de este parque nacional.</a:t>
            </a:r>
          </a:p>
          <a:p>
            <a:pPr>
              <a:buNone/>
            </a:pPr>
            <a:r>
              <a:rPr lang="es-AR" sz="1400" b="1" dirty="0" smtClean="0"/>
              <a:t>Peces</a:t>
            </a:r>
            <a:r>
              <a:rPr lang="es-AR" sz="1400" b="1" dirty="0" smtClean="0"/>
              <a:t>: </a:t>
            </a:r>
            <a:r>
              <a:rPr lang="es-AR" sz="1400" b="1" i="1" dirty="0" smtClean="0"/>
              <a:t>sábalos</a:t>
            </a:r>
            <a:r>
              <a:rPr lang="es-AR" sz="1400" b="1" dirty="0" smtClean="0"/>
              <a:t>, </a:t>
            </a:r>
            <a:r>
              <a:rPr lang="es-AR" sz="1400" b="1" i="1" dirty="0" smtClean="0"/>
              <a:t>armados</a:t>
            </a:r>
            <a:r>
              <a:rPr lang="es-AR" sz="1400" b="1" dirty="0" smtClean="0"/>
              <a:t>, </a:t>
            </a:r>
            <a:r>
              <a:rPr lang="es-AR" sz="1400" b="1" i="1" dirty="0" smtClean="0"/>
              <a:t>patíes</a:t>
            </a:r>
            <a:r>
              <a:rPr lang="es-AR" sz="1400" b="1" dirty="0" smtClean="0"/>
              <a:t>, </a:t>
            </a:r>
            <a:r>
              <a:rPr lang="es-AR" sz="1400" b="1" i="1" dirty="0" smtClean="0"/>
              <a:t>bogas</a:t>
            </a:r>
            <a:r>
              <a:rPr lang="es-AR" sz="1400" b="1" dirty="0" smtClean="0"/>
              <a:t>, </a:t>
            </a:r>
            <a:r>
              <a:rPr lang="es-AR" sz="1400" b="1" i="1" dirty="0" smtClean="0"/>
              <a:t>manduvíes</a:t>
            </a:r>
            <a:r>
              <a:rPr lang="es-AR" sz="1400" b="1" dirty="0" smtClean="0"/>
              <a:t>, </a:t>
            </a:r>
            <a:r>
              <a:rPr lang="es-AR" sz="1400" b="1" i="1" dirty="0" smtClean="0"/>
              <a:t>surubíes</a:t>
            </a:r>
            <a:r>
              <a:rPr lang="es-AR" sz="1400" b="1" dirty="0" smtClean="0"/>
              <a:t>, </a:t>
            </a:r>
            <a:r>
              <a:rPr lang="es-AR" sz="1400" b="1" i="1" dirty="0" smtClean="0"/>
              <a:t>dorados</a:t>
            </a:r>
            <a:r>
              <a:rPr lang="es-AR" sz="1400" b="1" dirty="0" smtClean="0"/>
              <a:t>, etc.</a:t>
            </a:r>
          </a:p>
          <a:p>
            <a:pPr>
              <a:buNone/>
            </a:pPr>
            <a:r>
              <a:rPr lang="es-AR" sz="1400" b="1" dirty="0" smtClean="0"/>
              <a:t>El clima de la región es húmedo y subtropical, gracias a la influencia moderadora del río. La temperatura promedio anual es de 19 </a:t>
            </a:r>
            <a:r>
              <a:rPr lang="es-AR" sz="1400" b="1" dirty="0" smtClean="0"/>
              <a:t>ºC.</a:t>
            </a:r>
          </a:p>
          <a:p>
            <a:pPr>
              <a:buNone/>
            </a:pPr>
            <a:r>
              <a:rPr lang="es-AR" sz="1400" b="1" dirty="0" smtClean="0"/>
              <a:t>El </a:t>
            </a:r>
            <a:r>
              <a:rPr lang="es-AR" sz="1400" b="1" dirty="0" smtClean="0"/>
              <a:t>sector de islas tiene bosques de </a:t>
            </a:r>
            <a:r>
              <a:rPr lang="es-AR" sz="1400" b="1" i="1" dirty="0" smtClean="0"/>
              <a:t>ceibos</a:t>
            </a:r>
            <a:r>
              <a:rPr lang="es-AR" sz="1400" b="1" dirty="0" smtClean="0"/>
              <a:t> y</a:t>
            </a:r>
            <a:r>
              <a:rPr lang="es-AR" sz="1400" b="1" i="1" dirty="0" smtClean="0"/>
              <a:t> curupíes</a:t>
            </a:r>
            <a:r>
              <a:rPr lang="es-AR" sz="1400" b="1" dirty="0" smtClean="0"/>
              <a:t> y bosques de </a:t>
            </a:r>
            <a:r>
              <a:rPr lang="es-AR" sz="1400" b="1" i="1" dirty="0" smtClean="0"/>
              <a:t>timbó blanco</a:t>
            </a:r>
            <a:r>
              <a:rPr lang="es-AR" sz="1400" b="1" dirty="0" smtClean="0"/>
              <a:t>. Las partes bajas están cubiertas de densos pajonales con </a:t>
            </a:r>
            <a:r>
              <a:rPr lang="es-AR" sz="1400" b="1" i="1" dirty="0" smtClean="0"/>
              <a:t>paja de techar</a:t>
            </a:r>
            <a:r>
              <a:rPr lang="es-AR" sz="1400" b="1" dirty="0" smtClean="0"/>
              <a:t> y </a:t>
            </a:r>
            <a:r>
              <a:rPr lang="es-AR" sz="1400" b="1" i="1" dirty="0" smtClean="0"/>
              <a:t>paja boba</a:t>
            </a:r>
            <a:r>
              <a:rPr lang="es-AR" sz="1400" b="1" dirty="0" smtClean="0"/>
              <a:t>, existiendo algunos espejos de agua</a:t>
            </a:r>
            <a:r>
              <a:rPr lang="es-AR" sz="1400" b="1" dirty="0" smtClean="0"/>
              <a:t>.</a:t>
            </a:r>
          </a:p>
          <a:p>
            <a:pPr>
              <a:buNone/>
            </a:pPr>
            <a:r>
              <a:rPr lang="es-AR" sz="1400" b="1" dirty="0" smtClean="0"/>
              <a:t>Fauna</a:t>
            </a:r>
            <a:endParaRPr lang="es-AR" sz="1400" b="1" dirty="0" smtClean="0"/>
          </a:p>
          <a:p>
            <a:pPr>
              <a:buNone/>
            </a:pPr>
            <a:r>
              <a:rPr lang="es-AR" sz="1400" b="1" dirty="0" smtClean="0"/>
              <a:t>La fauna está conformada principalmente por mamíferos, reptiles acuáticos y aves. Entre los mamíferos se destacan los </a:t>
            </a:r>
            <a:r>
              <a:rPr lang="es-AR" sz="1400" b="1" dirty="0" smtClean="0"/>
              <a:t>carpinchos,</a:t>
            </a:r>
            <a:r>
              <a:rPr lang="es-AR" sz="1400" b="1" dirty="0" smtClean="0"/>
              <a:t> </a:t>
            </a:r>
            <a:r>
              <a:rPr lang="es-AR" sz="1400" b="1" dirty="0" smtClean="0"/>
              <a:t>cuyas </a:t>
            </a:r>
            <a:r>
              <a:rPr lang="es-AR" sz="1400" b="1" dirty="0" smtClean="0"/>
              <a:t>huellas pueden observarse en los senderos, nutrias (</a:t>
            </a:r>
            <a:r>
              <a:rPr lang="es-AR" sz="1400" b="1" i="1" dirty="0" err="1" smtClean="0"/>
              <a:t>Lutrinae</a:t>
            </a:r>
            <a:r>
              <a:rPr lang="es-AR" sz="1400" b="1" dirty="0" smtClean="0"/>
              <a:t>) y lobitos de </a:t>
            </a:r>
            <a:r>
              <a:rPr lang="es-AR" sz="1400" b="1" dirty="0" smtClean="0"/>
              <a:t>río; </a:t>
            </a:r>
            <a:r>
              <a:rPr lang="es-AR" sz="1400" b="1" dirty="0" smtClean="0"/>
              <a:t>entre los reptiles se pueden hallar el </a:t>
            </a:r>
            <a:r>
              <a:rPr lang="es-AR" sz="1400" b="1" i="1" dirty="0" smtClean="0"/>
              <a:t>yacaré ñato</a:t>
            </a:r>
            <a:r>
              <a:rPr lang="es-AR" sz="1400" b="1" dirty="0" smtClean="0"/>
              <a:t> (especie que se creía extinta), lagarto </a:t>
            </a:r>
            <a:r>
              <a:rPr lang="es-AR" sz="1400" b="1" dirty="0" smtClean="0"/>
              <a:t>overo,</a:t>
            </a:r>
            <a:r>
              <a:rPr lang="es-AR" sz="1400" b="1" dirty="0" smtClean="0"/>
              <a:t> culebras acuáticas y tortugas de </a:t>
            </a:r>
            <a:r>
              <a:rPr lang="es-AR" sz="1400" b="1" dirty="0" smtClean="0"/>
              <a:t>laguna.</a:t>
            </a:r>
            <a:endParaRPr lang="es-AR" sz="1400" b="1" dirty="0" smtClean="0"/>
          </a:p>
          <a:p>
            <a:pPr>
              <a:buNone/>
            </a:pPr>
            <a:endParaRPr lang="es-AR" sz="1400" b="1" dirty="0" smtClean="0"/>
          </a:p>
          <a:p>
            <a:pPr>
              <a:buNone/>
            </a:pPr>
            <a:endParaRPr lang="es-AR" sz="1400" b="1" dirty="0" smtClean="0"/>
          </a:p>
          <a:p>
            <a:pPr>
              <a:buNone/>
            </a:pPr>
            <a:endParaRPr lang="es-AR"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499</Words>
  <Application>Microsoft Office PowerPoint</Application>
  <PresentationFormat>Presentación en pantalla (4:3)</PresentationFormat>
  <Paragraphs>57</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Pastizal pampeano</vt:lpstr>
      <vt:lpstr>Principales Características</vt:lpstr>
      <vt:lpstr>Localización</vt:lpstr>
      <vt:lpstr>Flora</vt:lpstr>
      <vt:lpstr>Fauna</vt:lpstr>
      <vt:lpstr>Relieve</vt:lpstr>
      <vt:lpstr>Clima</vt:lpstr>
      <vt:lpstr>Actividades Económicas</vt:lpstr>
      <vt:lpstr>Parque Nacional: Pre Delta</vt:lpstr>
      <vt:lpstr>Imágenes del Pre Delta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luciano</dc:creator>
  <cp:lastModifiedBy>luciano</cp:lastModifiedBy>
  <cp:revision>42</cp:revision>
  <dcterms:created xsi:type="dcterms:W3CDTF">2020-09-09T18:41:10Z</dcterms:created>
  <dcterms:modified xsi:type="dcterms:W3CDTF">2020-09-30T15:19:39Z</dcterms:modified>
</cp:coreProperties>
</file>